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341" r:id="rId4"/>
    <p:sldId id="342" r:id="rId5"/>
    <p:sldId id="257" r:id="rId6"/>
    <p:sldId id="339" r:id="rId7"/>
    <p:sldId id="340" r:id="rId8"/>
    <p:sldId id="338" r:id="rId9"/>
    <p:sldId id="336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7" r:id="rId49"/>
    <p:sldId id="298" r:id="rId50"/>
    <p:sldId id="296" r:id="rId51"/>
    <p:sldId id="300" r:id="rId52"/>
    <p:sldId id="301" r:id="rId53"/>
    <p:sldId id="302" r:id="rId54"/>
    <p:sldId id="303" r:id="rId55"/>
    <p:sldId id="304" r:id="rId56"/>
    <p:sldId id="299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9" r:id="rId76"/>
    <p:sldId id="328" r:id="rId77"/>
    <p:sldId id="323" r:id="rId78"/>
    <p:sldId id="324" r:id="rId79"/>
    <p:sldId id="325" r:id="rId80"/>
    <p:sldId id="331" r:id="rId81"/>
    <p:sldId id="326" r:id="rId82"/>
    <p:sldId id="330" r:id="rId83"/>
    <p:sldId id="327" r:id="rId84"/>
    <p:sldId id="332" r:id="rId85"/>
    <p:sldId id="333" r:id="rId86"/>
    <p:sldId id="334" r:id="rId87"/>
    <p:sldId id="33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>
        <p:scale>
          <a:sx n="75" d="100"/>
          <a:sy n="75" d="100"/>
        </p:scale>
        <p:origin x="84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640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560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529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197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485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732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23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484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877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931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833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E07BB-1A11-42F3-BDBD-71F70D6BB226}" type="datetimeFigureOut">
              <a:rPr lang="en-SG" smtClean="0"/>
              <a:t>17/3/2025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5508D-8F6D-4E1F-B3C2-F0C4ED237F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518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5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7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8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0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0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2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2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2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21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OD Measurements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8296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12_G12</a:t>
            </a:r>
            <a:endParaRPr lang="en-SG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4118"/>
            <a:ext cx="3996699" cy="174959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1318122" y="1434118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79514" y="135946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99" y="26865"/>
            <a:ext cx="5400000" cy="324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9" y="3483178"/>
            <a:ext cx="648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9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4118"/>
            <a:ext cx="3996699" cy="174959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740524" y="1430371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979514" y="135946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596" y="86827"/>
            <a:ext cx="5400000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" y="3633471"/>
            <a:ext cx="6480000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596" y="3258000"/>
            <a:ext cx="5400000" cy="3240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13_G12</a:t>
            </a:r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773494" y="3039259"/>
            <a:ext cx="4321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Distance between electrodes: 11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Left electrode to light: 2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Right electrode to light: 9 um</a:t>
            </a:r>
            <a:endParaRPr lang="en-SG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076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4" y="3605125"/>
            <a:ext cx="648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89" y="159582"/>
            <a:ext cx="54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99" y="3266865"/>
            <a:ext cx="5400000" cy="3240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38200" y="1602339"/>
            <a:ext cx="3996716" cy="1752875"/>
            <a:chOff x="849275" y="1359469"/>
            <a:chExt cx="3996716" cy="175287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H="1">
              <a:off x="1740524" y="1430371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979514" y="1359469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13_G23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546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48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97" y="1690688"/>
            <a:ext cx="648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9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03" y="129396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03" y="3240000"/>
            <a:ext cx="54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6248"/>
            <a:ext cx="648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34118"/>
            <a:ext cx="3996699" cy="174959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2223895" y="1434118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79514" y="135946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14_G12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723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99" y="3355214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8" y="3534278"/>
            <a:ext cx="648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124" y="-142342"/>
            <a:ext cx="5400000" cy="324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8200" y="1602339"/>
            <a:ext cx="3996716" cy="1752875"/>
            <a:chOff x="849275" y="1359469"/>
            <a:chExt cx="3996716" cy="17528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2213080" y="1441296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979514" y="1359469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14_G23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1931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6" y="3515259"/>
            <a:ext cx="648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20" y="76851"/>
            <a:ext cx="54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20" y="3316851"/>
            <a:ext cx="5400000" cy="324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2202005" y="1684166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68439" y="160233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14_G34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8101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81" y="3196080"/>
            <a:ext cx="54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2" y="3523886"/>
            <a:ext cx="648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96" y="107824"/>
            <a:ext cx="540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34118"/>
            <a:ext cx="3996699" cy="174959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2729276" y="1434118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79514" y="135946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15_G12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580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26" y="3152950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3" y="3152950"/>
            <a:ext cx="648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26" y="125077"/>
            <a:ext cx="5400000" cy="324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8200" y="1602339"/>
            <a:ext cx="3996716" cy="1752875"/>
            <a:chOff x="849275" y="1359469"/>
            <a:chExt cx="3996716" cy="17528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2740360" y="1432670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979514" y="1359469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15_G23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439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23" y="3204707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6" y="3290972"/>
            <a:ext cx="648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23" y="116451"/>
            <a:ext cx="540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2739705" y="164651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68439" y="160233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15_G34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907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Hexagon 4"/>
          <p:cNvSpPr/>
          <p:nvPr/>
        </p:nvSpPr>
        <p:spPr>
          <a:xfrm rot="506952">
            <a:off x="4829314" y="1685412"/>
            <a:ext cx="3114135" cy="268459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Isosceles Triangle 5"/>
          <p:cNvSpPr/>
          <p:nvPr/>
        </p:nvSpPr>
        <p:spPr>
          <a:xfrm rot="1176270">
            <a:off x="-45400" y="1762288"/>
            <a:ext cx="2182483" cy="18814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Isosceles Triangle 6"/>
          <p:cNvSpPr/>
          <p:nvPr/>
        </p:nvSpPr>
        <p:spPr>
          <a:xfrm rot="18362561">
            <a:off x="-658481" y="3683712"/>
            <a:ext cx="2182483" cy="18814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402" y="3811339"/>
            <a:ext cx="3902511" cy="275047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914578" y="2206040"/>
            <a:ext cx="2741084" cy="3631224"/>
            <a:chOff x="1914578" y="2206040"/>
            <a:chExt cx="2741084" cy="36312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8" t="35013" r="44547" b="49859"/>
            <a:stretch/>
          </p:blipFill>
          <p:spPr>
            <a:xfrm>
              <a:off x="1914578" y="2206040"/>
              <a:ext cx="2734408" cy="363122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435011" y="3977733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135 deg</a:t>
              </a:r>
              <a:endParaRPr lang="en-SG"/>
            </a:p>
          </p:txBody>
        </p:sp>
        <p:sp>
          <p:nvSpPr>
            <p:cNvPr id="3" name="Arc 2"/>
            <p:cNvSpPr/>
            <p:nvPr/>
          </p:nvSpPr>
          <p:spPr>
            <a:xfrm rot="19786261" flipH="1">
              <a:off x="4307046" y="4164360"/>
              <a:ext cx="348616" cy="434921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221266" y="2819400"/>
              <a:ext cx="259294" cy="16256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535680" y="4416792"/>
              <a:ext cx="944880" cy="131498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389463" y="4197154"/>
              <a:ext cx="2091097" cy="23106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760343" y="254160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E1</a:t>
              </a:r>
              <a:endParaRPr lang="en-SG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36691" y="5467932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E2</a:t>
              </a:r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81569" y="399570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</a:t>
              </a:r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69077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52" y="3474674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" y="3580738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52" y="340738"/>
            <a:ext cx="5400000" cy="32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2739705" y="164651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68439" y="160233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15_G45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7667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690688"/>
            <a:ext cx="9144018" cy="457200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O_1_5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1956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83" y="123908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" y="3531736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83" y="3363908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34118"/>
            <a:ext cx="3996699" cy="174959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317926" y="1456303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79514" y="135946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16_G12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875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59" y="133704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3" y="3463501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59" y="3273719"/>
            <a:ext cx="5400000" cy="3240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200" y="1602339"/>
            <a:ext cx="3996716" cy="1752875"/>
            <a:chOff x="849275" y="1359469"/>
            <a:chExt cx="3996716" cy="17528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3328264" y="1359469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979514" y="1359469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16_G23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720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10" y="0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5" y="3563485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10" y="3240000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309048" y="164651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68439" y="160233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16_G34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9090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05" y="176836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1" y="3316852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05" y="3316852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343067" y="1638773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68439" y="160233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16_G45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627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27" y="254473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9782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27" y="3265091"/>
            <a:ext cx="5400000" cy="32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3327047" y="1515491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78299" y="144647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16_G56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314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75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23" y="94104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9" y="3334104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23" y="3239212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34118"/>
            <a:ext cx="3996699" cy="174959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655020" y="1457680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79514" y="135946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18_G12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1474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12" y="102731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" y="3342731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12" y="3282345"/>
            <a:ext cx="5400000" cy="3240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200" y="1602339"/>
            <a:ext cx="3996716" cy="1752875"/>
            <a:chOff x="849275" y="1359469"/>
            <a:chExt cx="3996716" cy="17528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4656732" y="1403644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979514" y="1359469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18_G23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0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4D8261-C09A-5B63-D792-C9431F36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Very Rough Calculation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9F57D46-6A25-D985-EB1D-376797FD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86" y="3254053"/>
            <a:ext cx="3533582" cy="245209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6B86D988-575B-5578-9119-ABA3EDC24AE5}"/>
              </a:ext>
            </a:extLst>
          </p:cNvPr>
          <p:cNvSpPr/>
          <p:nvPr/>
        </p:nvSpPr>
        <p:spPr>
          <a:xfrm>
            <a:off x="5016368" y="4209287"/>
            <a:ext cx="10033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9A558D-30C2-727F-7685-A57E1BCF4666}"/>
              </a:ext>
            </a:extLst>
          </p:cNvPr>
          <p:cNvSpPr txBox="1"/>
          <p:nvPr/>
        </p:nvSpPr>
        <p:spPr>
          <a:xfrm>
            <a:off x="6603868" y="420928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</a:t>
            </a:r>
            <a:r>
              <a:rPr lang="en-US" baseline="-25000" dirty="0"/>
              <a:t>22</a:t>
            </a:r>
            <a:r>
              <a:rPr lang="en-US" dirty="0"/>
              <a:t> ~ 0.02/V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9826F22-1D53-6031-F995-BC41B850E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64" y="103337"/>
            <a:ext cx="4924243" cy="1519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D565E3-2B04-9C87-6A5E-0802AEBF0706}"/>
              </a:ext>
            </a:extLst>
          </p:cNvPr>
          <p:cNvSpPr txBox="1"/>
          <p:nvPr/>
        </p:nvSpPr>
        <p:spPr>
          <a:xfrm>
            <a:off x="6603868" y="495767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dirty="0"/>
              <a:t> ~ 0.5*10</a:t>
            </a:r>
            <a:r>
              <a:rPr lang="en-US" baseline="30000" dirty="0"/>
              <a:t>5</a:t>
            </a:r>
            <a:r>
              <a:rPr lang="en-US" dirty="0"/>
              <a:t>/cm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7C220D1-120C-9467-1C91-3D55B11857D9}"/>
                  </a:ext>
                </a:extLst>
              </p:cNvPr>
              <p:cNvSpPr txBox="1"/>
              <p:nvPr/>
            </p:nvSpPr>
            <p:spPr>
              <a:xfrm>
                <a:off x="9270868" y="4420740"/>
                <a:ext cx="195540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~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C220D1-120C-9467-1C91-3D55B1185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68" y="4420740"/>
                <a:ext cx="1955407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48124EDD-2311-692D-CBD4-C1AC98070C4A}"/>
              </a:ext>
            </a:extLst>
          </p:cNvPr>
          <p:cNvSpPr/>
          <p:nvPr/>
        </p:nvSpPr>
        <p:spPr>
          <a:xfrm>
            <a:off x="8127868" y="4578619"/>
            <a:ext cx="10033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7A783459-B022-8152-1954-36EA2E5486BA}"/>
              </a:ext>
            </a:extLst>
          </p:cNvPr>
          <p:cNvSpPr/>
          <p:nvPr/>
        </p:nvSpPr>
        <p:spPr>
          <a:xfrm rot="5400000">
            <a:off x="9928531" y="5241003"/>
            <a:ext cx="64008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50AF997C-05EE-385A-F27A-8C27E1341910}"/>
                  </a:ext>
                </a:extLst>
              </p:cNvPr>
              <p:cNvSpPr txBox="1"/>
              <p:nvPr/>
            </p:nvSpPr>
            <p:spPr>
              <a:xfrm>
                <a:off x="8508868" y="5972492"/>
                <a:ext cx="2803268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𝜑𝜉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AF997C-05EE-385A-F27A-8C27E1341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868" y="5972492"/>
                <a:ext cx="2803268" cy="521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FB59E69-5DDC-58BE-EE76-D4B60DA030F2}"/>
              </a:ext>
            </a:extLst>
          </p:cNvPr>
          <p:cNvGrpSpPr/>
          <p:nvPr/>
        </p:nvGrpSpPr>
        <p:grpSpPr>
          <a:xfrm>
            <a:off x="577312" y="1970352"/>
            <a:ext cx="7896085" cy="1085362"/>
            <a:chOff x="1941688" y="5032083"/>
            <a:chExt cx="7896085" cy="10853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BC33213F-549B-CE2A-FA33-B043C5C6A4AD}"/>
                    </a:ext>
                  </a:extLst>
                </p:cNvPr>
                <p:cNvSpPr txBox="1"/>
                <p:nvPr/>
              </p:nvSpPr>
              <p:spPr>
                <a:xfrm>
                  <a:off x="1941688" y="5032083"/>
                  <a:ext cx="2062616" cy="10853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C33213F-549B-CE2A-FA33-B043C5C6A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688" y="5032083"/>
                  <a:ext cx="2062616" cy="10853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="" id="{EDFAB07F-609E-245F-D5C3-CEB288B16E74}"/>
                    </a:ext>
                  </a:extLst>
                </p:cNvPr>
                <p:cNvSpPr txBox="1"/>
                <p:nvPr/>
              </p:nvSpPr>
              <p:spPr>
                <a:xfrm>
                  <a:off x="6828497" y="5274459"/>
                  <a:ext cx="3009276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DFAB07F-609E-245F-D5C3-CEB288B16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497" y="5274459"/>
                  <a:ext cx="3009276" cy="6090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5C12E41B-39AD-9188-F19A-7C17B30E3D7C}"/>
                </a:ext>
              </a:extLst>
            </p:cNvPr>
            <p:cNvCxnSpPr/>
            <p:nvPr/>
          </p:nvCxnSpPr>
          <p:spPr>
            <a:xfrm>
              <a:off x="4495800" y="5574764"/>
              <a:ext cx="2159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E1046ED-B0CD-1569-383B-10AA08834F6B}"/>
                </a:ext>
              </a:extLst>
            </p:cNvPr>
            <p:cNvSpPr txBox="1"/>
            <p:nvPr/>
          </p:nvSpPr>
          <p:spPr>
            <a:xfrm>
              <a:off x="4469869" y="505188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Neglect polarization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0A567E5-2FFD-8672-B30D-75A6040CF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18" y="5732493"/>
            <a:ext cx="7322429" cy="10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4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32" y="314858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5" y="3483300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32" y="3411742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663394" y="166645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68439" y="160233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18_G34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6044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13" y="496012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" y="3446248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13" y="3446248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691909" y="164651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68439" y="160233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18_G45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554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64" y="90572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" y="3428994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64" y="3170202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78299" y="144647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18_G56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918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70" y="206247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512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70" y="3446247"/>
            <a:ext cx="5400000" cy="32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996716" cy="17496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18_G67</a:t>
            </a:r>
            <a:endParaRPr lang="en-SG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78299" y="144647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985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1" y="245847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" y="3418602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1" y="3351356"/>
            <a:ext cx="5400000" cy="32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22" y="1669002"/>
            <a:ext cx="3996716" cy="17496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18_G78</a:t>
            </a:r>
            <a:endParaRPr lang="en-SG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78299" y="144647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317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68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0" y="188995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7" y="3428995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0" y="3428995"/>
            <a:ext cx="5400000" cy="3240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200" y="1468235"/>
            <a:ext cx="3996716" cy="1886979"/>
            <a:chOff x="849275" y="1225365"/>
            <a:chExt cx="3996716" cy="18869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754822" y="1288963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341823" y="1225365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23_G23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9588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97622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" y="3437622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3351356"/>
            <a:ext cx="5400000" cy="3240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200" y="1468235"/>
            <a:ext cx="3996716" cy="1886979"/>
            <a:chOff x="849275" y="1225365"/>
            <a:chExt cx="3996716" cy="18869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2227911" y="1249314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341823" y="1225365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24_G23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3232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27" y="194089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" y="3325478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79" y="3325478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2200235" y="164566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322122" y="166645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24_G34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344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Literature: armchair BPVE , no zigzag BPVE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811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39" y="176836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5" y="3351357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39" y="3290972"/>
            <a:ext cx="5400000" cy="3240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200" y="1468235"/>
            <a:ext cx="3996716" cy="1886979"/>
            <a:chOff x="849275" y="1225365"/>
            <a:chExt cx="3996716" cy="18869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2731734" y="1336592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341823" y="1225365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25_G23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4762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08" y="171741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" y="3515259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08" y="3411741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2719426" y="166645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322122" y="166645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25_G34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4728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02" y="180369"/>
            <a:ext cx="54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" y="3420369"/>
            <a:ext cx="648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02" y="3316851"/>
            <a:ext cx="540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2762559" y="161185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361888" y="155293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25_G45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0754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7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39" y="245847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9" y="3325478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39" y="3325478"/>
            <a:ext cx="5400000" cy="3240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200" y="1468235"/>
            <a:ext cx="3996716" cy="1886979"/>
            <a:chOff x="849275" y="1225365"/>
            <a:chExt cx="3996716" cy="18869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3328265" y="1387435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341823" y="1225365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26_G23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8953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18" y="141549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8" y="3472127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18" y="3290971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299938" y="1690688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322122" y="166645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26_G34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8297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379" y="172516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9" y="3618000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379" y="3515258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357883" y="1599628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361888" y="155293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26_G45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6528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76" y="81945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6" y="3230587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50" y="3118443"/>
            <a:ext cx="5400000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3314368" y="1515491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340609" y="1515491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26_G56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9767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31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85" y="245846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5" y="3334105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85" y="3265092"/>
            <a:ext cx="5400000" cy="324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8200" y="1468235"/>
            <a:ext cx="3996716" cy="1886979"/>
            <a:chOff x="849275" y="1225365"/>
            <a:chExt cx="3996716" cy="18869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275" y="1362744"/>
              <a:ext cx="3996716" cy="174960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4681303" y="1379996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341823" y="1225365"/>
              <a:ext cx="115899" cy="10547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28_G23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873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0" t="19822" r="39591" b="29282"/>
          <a:stretch/>
        </p:blipFill>
        <p:spPr>
          <a:xfrm rot="16200000">
            <a:off x="2692979" y="-58851"/>
            <a:ext cx="2111838" cy="5821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321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1351471" y="3321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1943819" y="3321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2642558" y="3347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5230482" y="3355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4268519" y="3347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3407673" y="3347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6312859" y="3355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5208870" y="354057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546349" y="405437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/>
          <p:cNvSpPr txBox="1"/>
          <p:nvPr/>
        </p:nvSpPr>
        <p:spPr>
          <a:xfrm>
            <a:off x="1049785" y="3907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1610381" y="3907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2245505" y="3907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2951727" y="3907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3805236" y="3907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SG" dirty="0"/>
          </a:p>
        </p:txBody>
      </p:sp>
      <p:sp>
        <p:nvSpPr>
          <p:cNvPr id="20" name="TextBox 19"/>
          <p:cNvSpPr txBox="1"/>
          <p:nvPr/>
        </p:nvSpPr>
        <p:spPr>
          <a:xfrm>
            <a:off x="4738695" y="3907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</a:t>
            </a:r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5774572" y="39077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SG" dirty="0"/>
          </a:p>
        </p:txBody>
      </p:sp>
      <p:sp>
        <p:nvSpPr>
          <p:cNvPr id="22" name="TextBox 21"/>
          <p:cNvSpPr txBox="1"/>
          <p:nvPr/>
        </p:nvSpPr>
        <p:spPr>
          <a:xfrm>
            <a:off x="719501" y="4309695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Electrode width: 2 um</a:t>
            </a:r>
            <a:endParaRPr lang="en-SG" dirty="0"/>
          </a:p>
        </p:txBody>
      </p:sp>
      <p:sp>
        <p:nvSpPr>
          <p:cNvPr id="23" name="Oval 22"/>
          <p:cNvSpPr/>
          <p:nvPr/>
        </p:nvSpPr>
        <p:spPr>
          <a:xfrm>
            <a:off x="5828580" y="351669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577920"/>
              </p:ext>
            </p:extLst>
          </p:nvPr>
        </p:nvGraphicFramePr>
        <p:xfrm>
          <a:off x="8682376" y="103385"/>
          <a:ext cx="3083703" cy="6642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32"/>
                <a:gridCol w="1240565"/>
                <a:gridCol w="1406106"/>
              </a:tblGrid>
              <a:tr h="290070"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 (um)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1_2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1_4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1_5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1_6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1_8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2_3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2_4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2_5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2_6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2_8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3_4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3_5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3_6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3_8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4_5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4_6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4_8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5_6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5_8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6_8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54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64" y="280353"/>
            <a:ext cx="5400000" cy="32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225"/>
            <a:ext cx="6480000" cy="32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64" y="3308225"/>
            <a:ext cx="540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4654284" y="172519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322122" y="166645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28_G34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6909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12" y="119983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" y="3359983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12" y="3359983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703602" y="168190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361888" y="155293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28_G45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8191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55" y="89791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5" y="3403116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55" y="3256465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677340" y="1543943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340609" y="1515491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28_G56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438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8" y="219967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5" y="3342731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8" y="3265092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2</a:t>
            </a:r>
            <a:r>
              <a:rPr lang="en-US" smtClean="0"/>
              <a:t>8_G67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334903" y="155479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08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85" y="280353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0" y="3386639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85" y="3334104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22" y="1669002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2</a:t>
            </a:r>
            <a:r>
              <a:rPr lang="en-US" smtClean="0"/>
              <a:t>8_G78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315773" y="1532216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740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00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14" y="280353"/>
            <a:ext cx="5400000" cy="32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" y="3437621"/>
            <a:ext cx="6480000" cy="32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14" y="3437621"/>
            <a:ext cx="5400000" cy="32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2197352" y="171225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736191" y="1628440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34_G34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674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17" y="128609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7" y="3472127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17" y="3368609"/>
            <a:ext cx="54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2710800" y="1728703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736191" y="1628440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35_G34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646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96" y="171742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6" y="3411742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96" y="3325477"/>
            <a:ext cx="54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2768619" y="161185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783061" y="156156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35_G45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7239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symmetrical</a:t>
            </a:r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00749"/>
              </p:ext>
            </p:extLst>
          </p:nvPr>
        </p:nvGraphicFramePr>
        <p:xfrm>
          <a:off x="526211" y="1953080"/>
          <a:ext cx="9454551" cy="224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780"/>
                <a:gridCol w="1148877"/>
                <a:gridCol w="1190445"/>
                <a:gridCol w="1190445"/>
                <a:gridCol w="1216325"/>
                <a:gridCol w="1207698"/>
                <a:gridCol w="1242204"/>
                <a:gridCol w="1690777"/>
              </a:tblGrid>
              <a:tr h="290070"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Isc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0070"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 (um)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mA (A)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mA (A)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mA (A)</a:t>
                      </a: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mA (A)</a:t>
                      </a: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mA (A)</a:t>
                      </a: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mA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1_2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-4.172325e-08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-4.891367e-08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-5.181501e-08,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-4.717407e-08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-5.114691e-08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-5.146123e-08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2_3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-1.012199e-10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-9.438017e-11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-8.044145e-11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1.038774e-10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4.166429e-10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6.736797e-10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3_4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-5.615977e-11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-4.698851e-11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-7.210920e-11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-5.644023e-10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-1.042813e-09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-1.701184e-09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4_5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1.180674e-10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1.274778e-10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3.593753e-10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8.641631e-09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1.490299e-08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2.150201e-08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5_6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-1.076799e-10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-7.631213e-11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-3.168318e-11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4.041626e-12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2.609445e-11 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-7.274231e-11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86646"/>
              </p:ext>
            </p:extLst>
          </p:nvPr>
        </p:nvGraphicFramePr>
        <p:xfrm>
          <a:off x="526211" y="4408733"/>
          <a:ext cx="9221637" cy="224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048"/>
                <a:gridCol w="1180488"/>
                <a:gridCol w="1237924"/>
                <a:gridCol w="1264836"/>
                <a:gridCol w="1228954"/>
                <a:gridCol w="1175130"/>
                <a:gridCol w="1326790"/>
                <a:gridCol w="1328467"/>
              </a:tblGrid>
              <a:tr h="290070"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Voc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0070"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 (um)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mA (V)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mA (V)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mA (V)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mA (V)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mA (V)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mA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1_2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4.540458e-05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5.491517e-05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5.651731e-05, 5.043709e-05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5.562972e-05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5.490730e-05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2_3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2.447245e-03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2.333769e-03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2.103293e-03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-2.591214e-03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-8.808171e-03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-1.179937e-02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3_4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1.333043e-03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1.086633e-03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1.617421e-03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1.117637e-02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1.817695e-02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2.422859e-02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4_5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-1.598908e-03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-1.667191e-03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-4.724473e-03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-7.798635e-02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-1.043472e-01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-1.207697e-01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5_6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2.039705e-03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1.578559e-03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5.893595e-04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-7.045013e-05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-4.021542e-04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1.123149e-03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2150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40" y="258005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3" y="3618000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40" y="3498005"/>
            <a:ext cx="54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3306502" y="1728703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736191" y="1628440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36_G34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7466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55" y="133703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3308225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55" y="3308225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356812" y="163057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783061" y="156156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36_G45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162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06" y="119982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6" y="3437620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06" y="3282344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332006" y="147061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752488" y="1431800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36_G56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6043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4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64" y="249380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" y="3489380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64" y="3411741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41" y="1666455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657402" y="1728703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736191" y="1628440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38_G34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1904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55" y="251921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9" y="3532512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55" y="3420367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700535" y="1669256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783061" y="156156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38_G45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09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18" y="163115"/>
            <a:ext cx="540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5" y="3463500"/>
            <a:ext cx="648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18" y="3403115"/>
            <a:ext cx="540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4667261" y="1567248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752488" y="1431800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38_G56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284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03" y="378000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3" y="3618000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03" y="3454874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38_G67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740345" y="1629636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13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49" y="193308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4" y="3532512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49" y="3334103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22" y="1669002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38_G78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722817" y="155041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925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1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asymmetrical</a:t>
            </a:r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025371"/>
              </p:ext>
            </p:extLst>
          </p:nvPr>
        </p:nvGraphicFramePr>
        <p:xfrm>
          <a:off x="526213" y="1789178"/>
          <a:ext cx="11593904" cy="118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82"/>
                <a:gridCol w="1297785"/>
                <a:gridCol w="1347539"/>
                <a:gridCol w="1301646"/>
                <a:gridCol w="1301646"/>
                <a:gridCol w="1329943"/>
                <a:gridCol w="1320510"/>
                <a:gridCol w="1358239"/>
                <a:gridCol w="1848714"/>
              </a:tblGrid>
              <a:tr h="290070"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Isc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0070"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L_Distance</a:t>
                      </a: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(um)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R_Distance</a:t>
                      </a: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(um)</a:t>
                      </a:r>
                      <a:endParaRPr lang="en-SG" sz="120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mA (A)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mA (A)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mA (A)</a:t>
                      </a: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mA (A)</a:t>
                      </a: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mA (A)</a:t>
                      </a: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mA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1_3</a:t>
                      </a:r>
                      <a:endParaRPr lang="en-SG" sz="120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14043"/>
              </p:ext>
            </p:extLst>
          </p:nvPr>
        </p:nvGraphicFramePr>
        <p:xfrm>
          <a:off x="526213" y="3563344"/>
          <a:ext cx="11593904" cy="118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82"/>
                <a:gridCol w="1297785"/>
                <a:gridCol w="1347539"/>
                <a:gridCol w="1301646"/>
                <a:gridCol w="1301646"/>
                <a:gridCol w="1329943"/>
                <a:gridCol w="1320510"/>
                <a:gridCol w="1358239"/>
                <a:gridCol w="1848714"/>
              </a:tblGrid>
              <a:tr h="290070"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Isc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0070"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L_Distance</a:t>
                      </a: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(um)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R_Distance</a:t>
                      </a: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(um)</a:t>
                      </a:r>
                      <a:endParaRPr lang="en-SG" sz="120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mA (A)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mA (A)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mA (A)</a:t>
                      </a: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mA (A)</a:t>
                      </a: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mA (A)</a:t>
                      </a: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mA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0248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1_3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2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1_3</a:t>
                      </a:r>
                      <a:endParaRPr lang="en-SG" sz="120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154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25" y="254473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5" y="3494473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25" y="3290971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2760125" y="162910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31634" y="161185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45_G45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9764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50" y="271726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0" y="3446248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50" y="3282345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351697" y="1637730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31634" y="161185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46_G45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6995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17" y="128609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7" y="3549765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17" y="3428994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325815" y="147493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01062" y="150512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46_G56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6065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97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64" y="145864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" y="3463501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64" y="3316850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4" y="1611852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688791" y="1651270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31634" y="161185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48_G45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5835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82" y="182909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2" y="3463500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82" y="3334103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645657" y="1597907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01062" y="150512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48_G56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2447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59" y="180368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7" y="3420368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49" y="3316850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4</a:t>
            </a:r>
            <a:r>
              <a:rPr lang="en-US" smtClean="0"/>
              <a:t>8_G67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197545" y="171865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866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60" y="72538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0" y="3454874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60" y="3359983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22" y="1669002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4</a:t>
            </a:r>
            <a:r>
              <a:rPr lang="en-US" smtClean="0"/>
              <a:t>8_G78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180017" y="1629636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1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6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70" y="197621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0" y="3437621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70" y="3290971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325816" y="1487869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746537" y="1461991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56_G56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592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Rectangle 3"/>
          <p:cNvSpPr/>
          <p:nvPr/>
        </p:nvSpPr>
        <p:spPr>
          <a:xfrm>
            <a:off x="2225615" y="2700068"/>
            <a:ext cx="198407" cy="28639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/>
          <p:cNvSpPr/>
          <p:nvPr/>
        </p:nvSpPr>
        <p:spPr>
          <a:xfrm>
            <a:off x="5828581" y="2700068"/>
            <a:ext cx="198407" cy="28639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/>
          <p:cNvSpPr/>
          <p:nvPr/>
        </p:nvSpPr>
        <p:spPr>
          <a:xfrm>
            <a:off x="3416060" y="389051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9451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82" y="102731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2" y="3342731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82" y="3342731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5491"/>
            <a:ext cx="3996716" cy="174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4661707" y="1549995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746537" y="1461991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58_G56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4365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76" y="94105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9" y="3334105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02" y="3334105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58_G67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61067" y="167552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720659" y="1690688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713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91" y="214874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1" y="3454874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91" y="3359983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22" y="1669002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58_G78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716263" y="1629636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208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23" y="223501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3" y="3463501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23" y="3316851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6</a:t>
            </a:r>
            <a:r>
              <a:rPr lang="en-US" smtClean="0"/>
              <a:t>8_G67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61067" y="1675522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315625" y="1690688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873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23" y="188995"/>
            <a:ext cx="540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" y="3428995"/>
            <a:ext cx="648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23" y="3299598"/>
            <a:ext cx="540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22" y="1669002"/>
            <a:ext cx="3996716" cy="174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6</a:t>
            </a:r>
            <a:r>
              <a:rPr lang="en-US" smtClean="0"/>
              <a:t>8_G78</a:t>
            </a:r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655515" y="1568584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87553" y="1690688"/>
            <a:ext cx="115899" cy="1054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730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603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240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9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18910"/>
              </p:ext>
            </p:extLst>
          </p:nvPr>
        </p:nvGraphicFramePr>
        <p:xfrm>
          <a:off x="1235015" y="2234239"/>
          <a:ext cx="3889075" cy="3644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411"/>
                <a:gridCol w="888486"/>
                <a:gridCol w="1034089"/>
                <a:gridCol w="1034089"/>
              </a:tblGrid>
              <a:tr h="689542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(mA)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 (</a:t>
                      </a:r>
                      <a:r>
                        <a:rPr lang="en-US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uW</a:t>
                      </a:r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 (W/cm2)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 (W/cm2)</a:t>
                      </a:r>
                      <a:endParaRPr lang="en-SG" sz="120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14.89687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3.724229</a:t>
                      </a:r>
                    </a:p>
                  </a:txBody>
                  <a:tcPr marL="7620" marR="7620" marT="7620" marB="0" anchor="b"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32.59486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8.14874</a:t>
                      </a:r>
                    </a:p>
                  </a:txBody>
                  <a:tcPr marL="7620" marR="7620" marT="7620" marB="0" anchor="b"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160.4278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40.10708</a:t>
                      </a:r>
                    </a:p>
                  </a:txBody>
                  <a:tcPr marL="7620" marR="7620" marT="7620" marB="0" anchor="b"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49.5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201.1714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50.293</a:t>
                      </a:r>
                    </a:p>
                  </a:txBody>
                  <a:tcPr marL="7620" marR="7620" marT="7620" marB="0" anchor="b"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4.9-6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630.2521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157.5635</a:t>
                      </a:r>
                    </a:p>
                  </a:txBody>
                  <a:tcPr marL="7620" marR="7620" marT="7620" marB="0" anchor="b"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50.5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1018.589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254.6481</a:t>
                      </a:r>
                    </a:p>
                  </a:txBody>
                  <a:tcPr marL="7620" marR="7620" marT="7620" marB="0" anchor="b"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</a:t>
                      </a:r>
                      <a:endParaRPr lang="en-SG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1718.869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429.7187</a:t>
                      </a:r>
                    </a:p>
                  </a:txBody>
                  <a:tcPr marL="7620" marR="7620" marT="7620" marB="0" anchor="b"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25846.7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6461.696</a:t>
                      </a:r>
                    </a:p>
                  </a:txBody>
                  <a:tcPr marL="7620" marR="7620" marT="7620" marB="0" anchor="b"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435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55385.79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13846.49</a:t>
                      </a:r>
                    </a:p>
                  </a:txBody>
                  <a:tcPr marL="7620" marR="7620" marT="7620" marB="0" anchor="b"/>
                </a:tc>
              </a:tr>
              <a:tr h="29551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672</a:t>
                      </a:r>
                      <a:endParaRPr lang="en-SG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85561.5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21390.44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40415" y="2234239"/>
            <a:ext cx="33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Laser spot size: ~ 1um (&lt; 2um)</a:t>
            </a:r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7573259" y="3244334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0" i="0" dirty="0" smtClean="0">
                <a:solidFill>
                  <a:srgbClr val="1F1F1F"/>
                </a:solidFill>
                <a:effectLst/>
                <a:latin typeface="XITSMath-Regular"/>
              </a:rPr>
              <a:t>0.7854 um2</a:t>
            </a:r>
            <a:endParaRPr lang="en-SG" dirty="0"/>
          </a:p>
        </p:txBody>
      </p:sp>
      <p:sp>
        <p:nvSpPr>
          <p:cNvPr id="7" name="Rectangle 6"/>
          <p:cNvSpPr/>
          <p:nvPr/>
        </p:nvSpPr>
        <p:spPr>
          <a:xfrm>
            <a:off x="5983701" y="3244334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0" i="0" dirty="0" smtClean="0">
                <a:solidFill>
                  <a:srgbClr val="1F1F1F"/>
                </a:solidFill>
                <a:effectLst/>
                <a:latin typeface="XITSMath-Regular"/>
              </a:rPr>
              <a:t>3.14159 um2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38537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21688</TotalTime>
  <Words>515</Words>
  <Application>Microsoft Office PowerPoint</Application>
  <PresentationFormat>Widescreen</PresentationFormat>
  <Paragraphs>314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XITSMath-Regular</vt:lpstr>
      <vt:lpstr>Arial</vt:lpstr>
      <vt:lpstr>Calibri</vt:lpstr>
      <vt:lpstr>Calibri Light</vt:lpstr>
      <vt:lpstr>Cambria Math</vt:lpstr>
      <vt:lpstr>Office Theme</vt:lpstr>
      <vt:lpstr>OD Measurements</vt:lpstr>
      <vt:lpstr>PowerPoint Presentation</vt:lpstr>
      <vt:lpstr>Very Rough Calculation</vt:lpstr>
      <vt:lpstr>PowerPoint Presentation</vt:lpstr>
      <vt:lpstr>PowerPoint Presentation</vt:lpstr>
      <vt:lpstr>symmetrical</vt:lpstr>
      <vt:lpstr>asymmetrical</vt:lpstr>
      <vt:lpstr>PowerPoint Presentation</vt:lpstr>
      <vt:lpstr>PowerPoint Presentation</vt:lpstr>
      <vt:lpstr>12_G12</vt:lpstr>
      <vt:lpstr>13_G12</vt:lpstr>
      <vt:lpstr>13_G23</vt:lpstr>
      <vt:lpstr>PowerPoint Presentation</vt:lpstr>
      <vt:lpstr>14_G12</vt:lpstr>
      <vt:lpstr>14_G23</vt:lpstr>
      <vt:lpstr>14_G34</vt:lpstr>
      <vt:lpstr>15_G12</vt:lpstr>
      <vt:lpstr>15_G23</vt:lpstr>
      <vt:lpstr>15_G34</vt:lpstr>
      <vt:lpstr>15_G45</vt:lpstr>
      <vt:lpstr>O_1_5</vt:lpstr>
      <vt:lpstr>16_G12</vt:lpstr>
      <vt:lpstr>16_G23</vt:lpstr>
      <vt:lpstr>16_G34</vt:lpstr>
      <vt:lpstr>16_G45</vt:lpstr>
      <vt:lpstr>16_G56</vt:lpstr>
      <vt:lpstr>PowerPoint Presentation</vt:lpstr>
      <vt:lpstr>18_G12</vt:lpstr>
      <vt:lpstr>18_G23</vt:lpstr>
      <vt:lpstr>18_G34</vt:lpstr>
      <vt:lpstr>18_G45</vt:lpstr>
      <vt:lpstr>18_G56</vt:lpstr>
      <vt:lpstr>18_G67</vt:lpstr>
      <vt:lpstr>18_G78</vt:lpstr>
      <vt:lpstr>PowerPoint Presentation</vt:lpstr>
      <vt:lpstr>23_G23</vt:lpstr>
      <vt:lpstr>24_G23</vt:lpstr>
      <vt:lpstr>24_G34</vt:lpstr>
      <vt:lpstr>PowerPoint Presentation</vt:lpstr>
      <vt:lpstr>25_G23</vt:lpstr>
      <vt:lpstr>25_G34</vt:lpstr>
      <vt:lpstr>25_G45</vt:lpstr>
      <vt:lpstr>PowerPoint Presentation</vt:lpstr>
      <vt:lpstr>26_G23</vt:lpstr>
      <vt:lpstr>26_G34</vt:lpstr>
      <vt:lpstr>26_G45</vt:lpstr>
      <vt:lpstr>26_G56</vt:lpstr>
      <vt:lpstr>PowerPoint Presentation</vt:lpstr>
      <vt:lpstr>28_G23</vt:lpstr>
      <vt:lpstr>28_G34</vt:lpstr>
      <vt:lpstr>28_G45</vt:lpstr>
      <vt:lpstr>28_G56</vt:lpstr>
      <vt:lpstr>28_G67</vt:lpstr>
      <vt:lpstr>28_G78</vt:lpstr>
      <vt:lpstr>PowerPoint Presentation</vt:lpstr>
      <vt:lpstr>34_G34</vt:lpstr>
      <vt:lpstr>35_G34</vt:lpstr>
      <vt:lpstr>35_G45</vt:lpstr>
      <vt:lpstr>PowerPoint Presentation</vt:lpstr>
      <vt:lpstr>36_G34</vt:lpstr>
      <vt:lpstr>36_G45</vt:lpstr>
      <vt:lpstr>36_G56</vt:lpstr>
      <vt:lpstr>PowerPoint Presentation</vt:lpstr>
      <vt:lpstr>38_G34</vt:lpstr>
      <vt:lpstr>38_G45</vt:lpstr>
      <vt:lpstr>38_G56</vt:lpstr>
      <vt:lpstr>38_G67</vt:lpstr>
      <vt:lpstr>38_G78</vt:lpstr>
      <vt:lpstr>PowerPoint Presentation</vt:lpstr>
      <vt:lpstr>45_G45</vt:lpstr>
      <vt:lpstr>46_G45</vt:lpstr>
      <vt:lpstr>46_G56</vt:lpstr>
      <vt:lpstr>PowerPoint Presentation</vt:lpstr>
      <vt:lpstr>48_G45</vt:lpstr>
      <vt:lpstr>48_G56</vt:lpstr>
      <vt:lpstr>48_G67</vt:lpstr>
      <vt:lpstr>48_G78</vt:lpstr>
      <vt:lpstr>PowerPoint Presentation</vt:lpstr>
      <vt:lpstr>56_G56</vt:lpstr>
      <vt:lpstr>58_G56</vt:lpstr>
      <vt:lpstr>58_G67</vt:lpstr>
      <vt:lpstr>58_G78</vt:lpstr>
      <vt:lpstr>68_G67</vt:lpstr>
      <vt:lpstr>68_G78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 Measurements</dc:title>
  <dc:creator>Jing Cao</dc:creator>
  <cp:lastModifiedBy>Jing Cao</cp:lastModifiedBy>
  <cp:revision>207</cp:revision>
  <dcterms:created xsi:type="dcterms:W3CDTF">2025-02-17T06:22:36Z</dcterms:created>
  <dcterms:modified xsi:type="dcterms:W3CDTF">2025-03-24T05:14:08Z</dcterms:modified>
</cp:coreProperties>
</file>